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1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96" y="-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4FDCE-9EF4-49CC-8BF4-C1C3E73D5525}" type="datetimeFigureOut">
              <a:rPr lang="pl-PL" smtClean="0"/>
              <a:t>2016-05-31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1F331-5831-4F45-9659-0A62592BED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627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2DE14-2444-4364-BC82-986FA8A9D04A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2DE14-2444-4364-BC82-986FA8A9D04A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2DE14-2444-4364-BC82-986FA8A9D04A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6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BA3F-F752-424B-867D-E273A87424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CFB6-218A-664D-B025-9B3DBF60A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FE249-DC70-3C4B-A04B-BB3A302F4A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CFB6-218A-664D-B025-9B3DBF60A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1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0E39A-854E-954A-95A8-5F1607F4D9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CFB6-218A-664D-B025-9B3DBF60A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3564-41E9-C440-A8B8-015BB8C90F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CFB6-218A-664D-B025-9B3DBF60A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PSI_BKK_bs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36E3148D-E1E8-6D43-A149-1D59BCF9AA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5/31/2016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 defTabSz="457200"/>
            <a:fld id="{059ACFB6-218A-664D-B025-9B3DBF60A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047" y="62038"/>
            <a:ext cx="7856754" cy="734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60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Century Gothic"/>
          <a:ea typeface="+mj-ea"/>
          <a:cs typeface="Century Gothic"/>
        </a:defRPr>
      </a:lvl1pPr>
    </p:titleStyle>
    <p:bodyStyle>
      <a:lvl1pPr marL="285750" indent="-285750" algn="l" defTabSz="4572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/>
        <a:buChar char="•"/>
        <a:defRPr sz="1400" kern="1200">
          <a:solidFill>
            <a:srgbClr val="FFFFFF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Lucida Grande"/>
        <a:buChar char="­"/>
        <a:defRPr sz="1200" kern="1200">
          <a:solidFill>
            <a:srgbClr val="FFFFFF"/>
          </a:solidFill>
          <a:latin typeface="Century Gothic"/>
          <a:ea typeface="+mn-ea"/>
          <a:cs typeface="Century Gothic"/>
        </a:defRPr>
      </a:lvl2pPr>
      <a:lvl3pPr marL="1200150" indent="-285750" algn="l" defTabSz="4572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/>
        <a:buChar char="•"/>
        <a:defRPr sz="1100" kern="1200">
          <a:solidFill>
            <a:srgbClr val="FFFFFF"/>
          </a:solidFill>
          <a:latin typeface="Century Gothic"/>
          <a:ea typeface="+mn-ea"/>
          <a:cs typeface="Century Gothic"/>
        </a:defRPr>
      </a:lvl3pPr>
      <a:lvl4pPr marL="1543050" indent="-171450" algn="l" defTabSz="4572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/>
        <a:buChar char="•"/>
        <a:defRPr sz="1050" kern="1200">
          <a:solidFill>
            <a:srgbClr val="FFFFFF"/>
          </a:solidFill>
          <a:latin typeface="Century Gothic"/>
          <a:ea typeface="+mn-ea"/>
          <a:cs typeface="Century Gothic"/>
        </a:defRPr>
      </a:lvl4pPr>
      <a:lvl5pPr marL="2000250" indent="-171450" algn="l" defTabSz="457200" rtl="0" eaLnBrk="1" latinLnBrk="0" hangingPunct="1">
        <a:spcBef>
          <a:spcPct val="20000"/>
        </a:spcBef>
        <a:buClr>
          <a:schemeClr val="tx2">
            <a:lumMod val="40000"/>
            <a:lumOff val="60000"/>
          </a:schemeClr>
        </a:buClr>
        <a:buFont typeface="Arial"/>
        <a:buChar char="•"/>
        <a:defRPr sz="1050" kern="1200">
          <a:solidFill>
            <a:srgbClr val="FFFFFF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0307" y="987574"/>
            <a:ext cx="4401909" cy="3477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b="1" dirty="0" smtClean="0">
                <a:solidFill>
                  <a:srgbClr val="1F497D"/>
                </a:solidFill>
                <a:latin typeface="Century Gothic" panose="020B0502020202020204" pitchFamily="34" charset="0"/>
                <a:cs typeface="Sofia Pro Black"/>
              </a:rPr>
              <a:t>PEPSI TASTE CHALLENGE</a:t>
            </a:r>
            <a:endParaRPr lang="en-US" b="1" dirty="0">
              <a:solidFill>
                <a:srgbClr val="1F497D"/>
              </a:solidFill>
              <a:latin typeface="Century Gothic" panose="020B0502020202020204" pitchFamily="34" charset="0"/>
              <a:cs typeface="Sofia Pro Black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80734" y="1481363"/>
            <a:ext cx="4129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DURING TASTE CHALLENGE EVENTS PARTICIPANTS CHOOSE THEIR PREFFERED DRINK &amp; HAVE LOTS OF FUN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473" y="1946653"/>
            <a:ext cx="2267744" cy="13930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716016" y="987574"/>
            <a:ext cx="4139952" cy="3477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b="1" dirty="0" smtClean="0">
                <a:solidFill>
                  <a:srgbClr val="1F497D"/>
                </a:solidFill>
                <a:latin typeface="Century Gothic" panose="020B0502020202020204" pitchFamily="34" charset="0"/>
                <a:cs typeface="Sofia Pro Black"/>
              </a:rPr>
              <a:t>ARENA CHALLENGE</a:t>
            </a:r>
            <a:endParaRPr lang="en-US" b="1" dirty="0">
              <a:solidFill>
                <a:srgbClr val="1F497D"/>
              </a:solidFill>
              <a:latin typeface="Century Gothic" panose="020B0502020202020204" pitchFamily="34" charset="0"/>
              <a:cs typeface="Sofia Pro Black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4695920" y="1444346"/>
            <a:ext cx="41295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HEART OF THE </a:t>
            </a:r>
            <a:r>
              <a:rPr lang="pl-PL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CHALLENGE</a:t>
            </a:r>
            <a:r>
              <a:rPr lang="en-US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 </a:t>
            </a:r>
            <a:r>
              <a:rPr lang="en-US" sz="1000" dirty="0">
                <a:solidFill>
                  <a:srgbClr val="FFFF00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IS SPECIALLY DESIGNED</a:t>
            </a:r>
            <a:r>
              <a:rPr lang="pl-PL" sz="1000" dirty="0">
                <a:solidFill>
                  <a:srgbClr val="FFFF00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 ARENA</a:t>
            </a:r>
            <a:r>
              <a:rPr lang="pl-PL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: A</a:t>
            </a:r>
            <a:r>
              <a:rPr lang="en-US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 PHOTOBOOTH (MADE FROM SEVERAL SMARTPHONES OR GO PRO CAMERAS).</a:t>
            </a:r>
            <a:r>
              <a:rPr lang="pl-PL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 </a:t>
            </a:r>
            <a:r>
              <a:rPr lang="en-US" sz="1000" dirty="0">
                <a:solidFill>
                  <a:srgbClr val="FFFF00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IT CAPTURES MOVING </a:t>
            </a:r>
            <a:r>
              <a:rPr lang="pl-PL" sz="1000" dirty="0">
                <a:solidFill>
                  <a:srgbClr val="FFFF00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FROM 360 PERSPECTIVE.</a:t>
            </a:r>
          </a:p>
          <a:p>
            <a:endParaRPr lang="pl-PL" sz="1000" dirty="0">
              <a:solidFill>
                <a:prstClr val="white"/>
              </a:solidFill>
              <a:latin typeface="Franklin Gothic Book"/>
              <a:ea typeface="Sofia Pro Light" charset="0"/>
              <a:cs typeface="Franklin Gothic Book"/>
              <a:sym typeface="Sofia Pro Light" charset="0"/>
            </a:endParaRPr>
          </a:p>
          <a:p>
            <a:r>
              <a:rPr lang="pl-PL" sz="1000" dirty="0">
                <a:solidFill>
                  <a:srgbClr val="FFFF00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ARENA’S ARE PLACED IN TASTE CHALLENGE EVENTS </a:t>
            </a:r>
            <a:r>
              <a:rPr lang="pl-PL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(POLAND &amp; RUSSIA). PEOPLE CAN LOG IN TO THE ARENA APP VIA PEPSI WEBSITE &amp; CREATE THEIR CHALLENGES FOR EVENTS PARTICIPANTS. </a:t>
            </a:r>
            <a:r>
              <a:rPr lang="pl-PL" sz="1000" b="1" dirty="0">
                <a:solidFill>
                  <a:srgbClr val="FFFF00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CONSUMERS ON EVENTS PERFORM THE CHALLENGES IN ARENA.</a:t>
            </a:r>
            <a:r>
              <a:rPr lang="pl-PL" sz="1000" dirty="0">
                <a:solidFill>
                  <a:prstClr val="white"/>
                </a:solidFill>
                <a:latin typeface="Franklin Gothic Book"/>
                <a:ea typeface="Sofia Pro Light" charset="0"/>
                <a:cs typeface="Franklin Gothic Book"/>
                <a:sym typeface="Sofia Pro Light" charset="0"/>
              </a:rPr>
              <a:t> THEY RECEIVE A 360 VIDEO AND CREATORS OF BEST ARENA CHALLENGES ARE AWARDED.</a:t>
            </a:r>
            <a:endParaRPr lang="en-US" sz="1000" dirty="0">
              <a:solidFill>
                <a:prstClr val="white"/>
              </a:solidFill>
              <a:latin typeface="Franklin Gothic Book"/>
              <a:ea typeface="Sofia Pro Light" charset="0"/>
              <a:cs typeface="Franklin Gothic Book"/>
              <a:sym typeface="Sofia Pro Light" charset="0"/>
            </a:endParaRPr>
          </a:p>
        </p:txBody>
      </p:sp>
      <p:pic>
        <p:nvPicPr>
          <p:cNvPr id="51" name="Picture 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0285" y="3162744"/>
            <a:ext cx="2293143" cy="1289893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9872" y="3229450"/>
            <a:ext cx="1143521" cy="1099875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8198" y="3171387"/>
            <a:ext cx="1209169" cy="12160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54" name="Rectangle 53"/>
          <p:cNvSpPr>
            <a:spLocks/>
          </p:cNvSpPr>
          <p:nvPr/>
        </p:nvSpPr>
        <p:spPr bwMode="auto">
          <a:xfrm>
            <a:off x="6052731" y="4441190"/>
            <a:ext cx="2357438" cy="4714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PHASE 2</a:t>
            </a:r>
            <a:r>
              <a:rPr lang="en-US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.</a:t>
            </a:r>
            <a:endParaRPr lang="pl-PL" sz="1200" b="1" dirty="0" smtClean="0">
              <a:solidFill>
                <a:prstClr val="white"/>
              </a:solidFill>
              <a:ea typeface="Sofia Pro Light" charset="0"/>
              <a:cs typeface="Franklin Gothic Book"/>
              <a:sym typeface="Sofia Pro Light" charset="0"/>
            </a:endParaRPr>
          </a:p>
          <a:p>
            <a:pPr>
              <a:lnSpc>
                <a:spcPct val="80000"/>
              </a:lnSpc>
            </a:pPr>
            <a:r>
              <a:rPr lang="pl-PL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EVENT</a:t>
            </a:r>
            <a:endParaRPr lang="en-US" sz="1200" b="1" dirty="0">
              <a:solidFill>
                <a:prstClr val="white"/>
              </a:solidFill>
              <a:ea typeface="Sofia Pro Light" charset="0"/>
              <a:cs typeface="Franklin Gothic Book"/>
              <a:sym typeface="Sofia Pro Light" charset="0"/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Realization</a:t>
            </a:r>
          </a:p>
        </p:txBody>
      </p:sp>
      <p:sp>
        <p:nvSpPr>
          <p:cNvPr id="55" name="Rectangle 54"/>
          <p:cNvSpPr>
            <a:spLocks/>
          </p:cNvSpPr>
          <p:nvPr/>
        </p:nvSpPr>
        <p:spPr bwMode="auto">
          <a:xfrm>
            <a:off x="7524328" y="4417056"/>
            <a:ext cx="2357438" cy="4714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PHASE 3</a:t>
            </a:r>
            <a:r>
              <a:rPr lang="en-US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.</a:t>
            </a:r>
            <a:endParaRPr lang="pl-PL" sz="1200" b="1" dirty="0" smtClean="0">
              <a:solidFill>
                <a:prstClr val="white"/>
              </a:solidFill>
              <a:ea typeface="Sofia Pro Light" charset="0"/>
              <a:cs typeface="Franklin Gothic Book"/>
              <a:sym typeface="Sofia Pro Light" charset="0"/>
            </a:endParaRPr>
          </a:p>
          <a:p>
            <a:pPr>
              <a:lnSpc>
                <a:spcPct val="80000"/>
              </a:lnSpc>
            </a:pPr>
            <a:r>
              <a:rPr lang="pl-PL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DIGITAL</a:t>
            </a:r>
            <a:endParaRPr lang="en-US" sz="1200" b="1" dirty="0">
              <a:solidFill>
                <a:prstClr val="white"/>
              </a:solidFill>
              <a:ea typeface="Sofia Pro Light" charset="0"/>
              <a:cs typeface="Franklin Gothic Book"/>
              <a:sym typeface="Sofia Pro Light" charset="0"/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Entertainment</a:t>
            </a:r>
          </a:p>
        </p:txBody>
      </p:sp>
      <p:sp>
        <p:nvSpPr>
          <p:cNvPr id="56" name="Rectangle 55"/>
          <p:cNvSpPr>
            <a:spLocks/>
          </p:cNvSpPr>
          <p:nvPr/>
        </p:nvSpPr>
        <p:spPr bwMode="auto">
          <a:xfrm>
            <a:off x="4548258" y="4441190"/>
            <a:ext cx="2357438" cy="471488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200" b="1" dirty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PHASE 1</a:t>
            </a:r>
            <a:r>
              <a:rPr lang="en-US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.</a:t>
            </a:r>
            <a:r>
              <a:rPr lang="pl-PL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l-PL" sz="1200" b="1" dirty="0" smtClean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DIGITAL</a:t>
            </a:r>
            <a:endParaRPr lang="en-US" sz="1200" b="1" dirty="0">
              <a:solidFill>
                <a:prstClr val="white"/>
              </a:solidFill>
              <a:ea typeface="Sofia Pro Light" charset="0"/>
              <a:cs typeface="Franklin Gothic Book"/>
              <a:sym typeface="Sofia Pro Light" charset="0"/>
            </a:endParaRPr>
          </a:p>
          <a:p>
            <a:pPr>
              <a:lnSpc>
                <a:spcPct val="80000"/>
              </a:lnSpc>
            </a:pPr>
            <a:r>
              <a:rPr lang="en-US" sz="1200" b="1" dirty="0">
                <a:solidFill>
                  <a:prstClr val="white"/>
                </a:solidFill>
                <a:ea typeface="Sofia Pro Light" charset="0"/>
                <a:cs typeface="Franklin Gothic Book"/>
                <a:sym typeface="Sofia Pro Light" charset="0"/>
              </a:rPr>
              <a:t>Co-Creation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726977" y="3532797"/>
            <a:ext cx="325754" cy="407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57" name="Right Arrow 56"/>
          <p:cNvSpPr/>
          <p:nvPr/>
        </p:nvSpPr>
        <p:spPr>
          <a:xfrm>
            <a:off x="7231450" y="3575834"/>
            <a:ext cx="325754" cy="40710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039" y="3474856"/>
            <a:ext cx="2267744" cy="1437822"/>
          </a:xfrm>
          <a:prstGeom prst="rect">
            <a:avLst/>
          </a:prstGeom>
          <a:ln w="9525"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8519" y="1946653"/>
            <a:ext cx="2056978" cy="296602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198182" y="183485"/>
            <a:ext cx="79330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l-PL" sz="2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VIA DRIVING TASTE PERCEPTION ON REAL LIFE </a:t>
            </a:r>
          </a:p>
          <a:p>
            <a:pPr defTabSz="457200"/>
            <a:r>
              <a:rPr lang="pl-PL" sz="23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TASTE CHALLENGE </a:t>
            </a:r>
            <a:r>
              <a:rPr lang="pl-PL" sz="2300" b="1" dirty="0">
                <a:solidFill>
                  <a:prstClr val="white"/>
                </a:solidFill>
                <a:latin typeface="Century Gothic" panose="020B0502020202020204" pitchFamily="34" charset="0"/>
              </a:rPr>
              <a:t>EVENTS</a:t>
            </a:r>
            <a:endParaRPr lang="pl-PL" sz="2300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08913" y="167495"/>
            <a:ext cx="7755601" cy="54186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l-PL" sz="2000" dirty="0" smtClean="0">
                <a:solidFill>
                  <a:prstClr val="white"/>
                </a:solidFill>
              </a:rPr>
              <a:t>RUSSIA - 60% PEOPLE CHOOSE PEPSI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1137" y="1419622"/>
            <a:ext cx="4593137" cy="152223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Lucida Grande"/>
              <a:buChar char="­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PERIOD COVERED: </a:t>
            </a:r>
            <a:r>
              <a:rPr lang="pl-PL" sz="1200" b="1" dirty="0" smtClean="0">
                <a:solidFill>
                  <a:srgbClr val="FFFF00"/>
                </a:solidFill>
              </a:rPr>
              <a:t>27.06 – 09.08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b="1" dirty="0" smtClean="0">
                <a:solidFill>
                  <a:srgbClr val="FFFF00"/>
                </a:solidFill>
              </a:rPr>
              <a:t>SM MEDIA REACH: 600M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b="1" dirty="0" smtClean="0">
                <a:solidFill>
                  <a:prstClr val="white"/>
                </a:solidFill>
              </a:rPr>
              <a:t>PR IMPRESSIONS: </a:t>
            </a:r>
            <a:r>
              <a:rPr lang="pl-PL" sz="1200" b="1" dirty="0" smtClean="0">
                <a:solidFill>
                  <a:srgbClr val="FFFF00"/>
                </a:solidFill>
              </a:rPr>
              <a:t>OVER 3,5MM</a:t>
            </a:r>
          </a:p>
          <a:p>
            <a:pPr marL="0" indent="0">
              <a:buClr>
                <a:srgbClr val="1F497D">
                  <a:lumMod val="40000"/>
                  <a:lumOff val="60000"/>
                </a:srgbClr>
              </a:buClr>
              <a:buFont typeface="Arial"/>
              <a:buNone/>
            </a:pPr>
            <a:r>
              <a:rPr lang="pl-PL" sz="1200" b="1" u="sng" dirty="0" smtClean="0">
                <a:solidFill>
                  <a:srgbClr val="FFFF00"/>
                </a:solidFill>
              </a:rPr>
              <a:t>EVENTS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NO. OF EVENTS:  </a:t>
            </a:r>
            <a:r>
              <a:rPr lang="pl-PL" sz="1200" b="1" dirty="0" smtClean="0">
                <a:solidFill>
                  <a:srgbClr val="FFFF00"/>
                </a:solidFill>
              </a:rPr>
              <a:t>8 BIG FESTIVALS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NO. OF PARTICIPANTS: </a:t>
            </a:r>
            <a:r>
              <a:rPr lang="pl-PL" b="1" u="sng" dirty="0" smtClean="0">
                <a:solidFill>
                  <a:srgbClr val="FFFF00"/>
                </a:solidFill>
              </a:rPr>
              <a:t>845 000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TASTING RESULT: </a:t>
            </a:r>
          </a:p>
          <a:p>
            <a:pPr marL="0" indent="0">
              <a:buClr>
                <a:srgbClr val="1F497D">
                  <a:lumMod val="40000"/>
                  <a:lumOff val="60000"/>
                </a:srgbClr>
              </a:buClr>
              <a:buFont typeface="Arial"/>
              <a:buNone/>
            </a:pPr>
            <a:r>
              <a:rPr lang="pl-PL" b="1" u="sng" dirty="0" smtClean="0">
                <a:solidFill>
                  <a:srgbClr val="FFFF00"/>
                </a:solidFill>
              </a:rPr>
              <a:t>60 % PEOPLE CHOOSE PEPSI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5" y="1087868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TASTE </a:t>
            </a:r>
            <a:r>
              <a:rPr lang="en-US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CHALLENGE:</a:t>
            </a:r>
            <a:endParaRPr lang="en-US" sz="16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5" y="3388915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ARENA </a:t>
            </a:r>
            <a:r>
              <a:rPr lang="en-US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CHALLENGE</a:t>
            </a: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: </a:t>
            </a:r>
            <a:endParaRPr lang="en-US" sz="16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-220194" y="3700412"/>
            <a:ext cx="3672408" cy="152223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Lucida Grande"/>
              <a:buChar char="­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NUMBER OF SUBMISSIONS: </a:t>
            </a:r>
            <a:r>
              <a:rPr lang="pl-PL" sz="1200" dirty="0" smtClean="0">
                <a:solidFill>
                  <a:srgbClr val="FFFF00"/>
                </a:solidFill>
              </a:rPr>
              <a:t>2414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APP SESSIONS: </a:t>
            </a:r>
            <a:r>
              <a:rPr lang="pl-PL" sz="1200" dirty="0" smtClean="0">
                <a:solidFill>
                  <a:srgbClr val="FFFF00"/>
                </a:solidFill>
              </a:rPr>
              <a:t>1626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AVERAGE TIME SPENT IN APP</a:t>
            </a:r>
            <a:r>
              <a:rPr lang="pl-PL" sz="1200" dirty="0" smtClean="0">
                <a:solidFill>
                  <a:srgbClr val="FFFF00"/>
                </a:solidFill>
              </a:rPr>
              <a:t>: 1:53</a:t>
            </a:r>
            <a:endParaRPr lang="pl-PL" sz="1200" dirty="0">
              <a:solidFill>
                <a:srgbClr val="FFFF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495" y="4461529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2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COOPERATION WITH BLOGGERS</a:t>
            </a:r>
            <a:endParaRPr lang="en-US" sz="12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473750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white"/>
                </a:solidFill>
                <a:latin typeface="Century Gothic"/>
                <a:cs typeface="Century Gothic"/>
              </a:rPr>
              <a:t>EARNED </a:t>
            </a:r>
            <a:r>
              <a:rPr lang="pl-PL" sz="1200" dirty="0">
                <a:solidFill>
                  <a:prstClr val="white"/>
                </a:solidFill>
                <a:latin typeface="Century Gothic"/>
                <a:cs typeface="Century Gothic"/>
              </a:rPr>
              <a:t>MEDIA IMPRESSIONS: </a:t>
            </a:r>
            <a:r>
              <a:rPr lang="pl-PL" sz="1200" dirty="0">
                <a:solidFill>
                  <a:srgbClr val="FFFF00"/>
                </a:solidFill>
                <a:latin typeface="Century Gothic"/>
                <a:cs typeface="Century Gothic"/>
              </a:rPr>
              <a:t>OVER </a:t>
            </a:r>
            <a:r>
              <a:rPr lang="pl-PL" sz="1200" dirty="0">
                <a:solidFill>
                  <a:srgbClr val="FFFF00"/>
                </a:solidFill>
                <a:latin typeface="Century Gothic"/>
                <a:cs typeface="Century Gothic"/>
              </a:rPr>
              <a:t>4M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white"/>
                </a:solidFill>
                <a:latin typeface="Century Gothic"/>
                <a:cs typeface="Century Gothic"/>
              </a:rPr>
              <a:t>EARNED MEDIA VALUE:  </a:t>
            </a:r>
            <a:r>
              <a:rPr lang="pl-PL" sz="1200" dirty="0">
                <a:solidFill>
                  <a:srgbClr val="FFFF00"/>
                </a:solidFill>
                <a:latin typeface="Century Gothic"/>
                <a:cs typeface="Century Gothic"/>
              </a:rPr>
              <a:t>400M USD</a:t>
            </a:r>
            <a:endParaRPr lang="pl-PL" sz="1200" dirty="0">
              <a:solidFill>
                <a:srgbClr val="FFFF00"/>
              </a:solidFill>
              <a:latin typeface="Century Gothic"/>
              <a:cs typeface="Century Gothic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14" y="915566"/>
            <a:ext cx="2774222" cy="187220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52214" y="2909321"/>
            <a:ext cx="3307726" cy="194934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6436" y="2909322"/>
            <a:ext cx="2800382" cy="194934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1" descr="Russ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6796" y="5544"/>
            <a:ext cx="910022" cy="910022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5293" y="915566"/>
            <a:ext cx="3229221" cy="1872208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97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50334" y="167495"/>
            <a:ext cx="7755601" cy="54186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l-PL" sz="2000" smtClean="0">
                <a:solidFill>
                  <a:prstClr val="white"/>
                </a:solidFill>
              </a:rPr>
              <a:t>POLAND </a:t>
            </a:r>
            <a:r>
              <a:rPr lang="pl-PL" sz="2000" dirty="0" smtClean="0">
                <a:solidFill>
                  <a:prstClr val="white"/>
                </a:solidFill>
              </a:rPr>
              <a:t>- 60% PEOPLE CHOOSE PEPSI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1137" y="1419622"/>
            <a:ext cx="4449121" cy="152223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Lucida Grande"/>
              <a:buChar char="­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PERIOD COVERED: </a:t>
            </a:r>
            <a:r>
              <a:rPr lang="pl-PL" sz="1200" b="1" dirty="0" smtClean="0">
                <a:solidFill>
                  <a:srgbClr val="FFFF00"/>
                </a:solidFill>
              </a:rPr>
              <a:t>27.06 – 31.08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b="1" dirty="0" smtClean="0">
                <a:solidFill>
                  <a:prstClr val="white"/>
                </a:solidFill>
              </a:rPr>
              <a:t>SM REACH: </a:t>
            </a:r>
            <a:r>
              <a:rPr lang="pl-PL" sz="1200" b="1" dirty="0" smtClean="0">
                <a:solidFill>
                  <a:srgbClr val="FFFF00"/>
                </a:solidFill>
              </a:rPr>
              <a:t>OVER 6MM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b="1" dirty="0" smtClean="0">
                <a:solidFill>
                  <a:prstClr val="white"/>
                </a:solidFill>
              </a:rPr>
              <a:t>PR IMPRESSIONS: </a:t>
            </a:r>
            <a:r>
              <a:rPr lang="pl-PL" sz="1200" b="1" dirty="0" smtClean="0">
                <a:solidFill>
                  <a:srgbClr val="FFFF00"/>
                </a:solidFill>
              </a:rPr>
              <a:t>OVER 4MM</a:t>
            </a:r>
          </a:p>
          <a:p>
            <a:pPr marL="0" indent="0">
              <a:buClr>
                <a:srgbClr val="1F497D">
                  <a:lumMod val="40000"/>
                  <a:lumOff val="60000"/>
                </a:srgbClr>
              </a:buClr>
              <a:buFont typeface="Arial"/>
              <a:buNone/>
            </a:pPr>
            <a:r>
              <a:rPr lang="pl-PL" sz="1200" b="1" u="sng" dirty="0" smtClean="0">
                <a:solidFill>
                  <a:srgbClr val="FFFF00"/>
                </a:solidFill>
              </a:rPr>
              <a:t>EVENTS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NO. OF EVENTS:  </a:t>
            </a:r>
            <a:r>
              <a:rPr lang="pl-PL" sz="1200" b="1" dirty="0" smtClean="0">
                <a:solidFill>
                  <a:srgbClr val="FFFF00"/>
                </a:solidFill>
              </a:rPr>
              <a:t>40 events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NO. OF PARTICIPANTS: </a:t>
            </a:r>
            <a:r>
              <a:rPr lang="pl-PL" b="1" u="sng" dirty="0" smtClean="0">
                <a:solidFill>
                  <a:srgbClr val="FFFF00"/>
                </a:solidFill>
              </a:rPr>
              <a:t>144 166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TASTING RESULT: </a:t>
            </a:r>
          </a:p>
          <a:p>
            <a:pPr marL="0" indent="0">
              <a:buClr>
                <a:srgbClr val="1F497D">
                  <a:lumMod val="40000"/>
                  <a:lumOff val="60000"/>
                </a:srgbClr>
              </a:buClr>
              <a:buFont typeface="Arial"/>
              <a:buNone/>
            </a:pPr>
            <a:r>
              <a:rPr lang="pl-PL" b="1" u="sng" dirty="0" smtClean="0">
                <a:solidFill>
                  <a:srgbClr val="FFFF00"/>
                </a:solidFill>
              </a:rPr>
              <a:t>60% PEOPLE CHOOSE PEPSI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5" y="1087868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TASTE </a:t>
            </a:r>
            <a:r>
              <a:rPr lang="en-US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CHALLENGE:</a:t>
            </a:r>
            <a:endParaRPr lang="en-US" sz="16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495" y="3388915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ARENA </a:t>
            </a:r>
            <a:r>
              <a:rPr lang="en-US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CHALLENGE</a:t>
            </a: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: </a:t>
            </a:r>
            <a:endParaRPr lang="en-US" sz="16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pic>
        <p:nvPicPr>
          <p:cNvPr id="19" name="image74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31" y="805645"/>
            <a:ext cx="4032448" cy="2856854"/>
          </a:xfrm>
          <a:prstGeom prst="rect">
            <a:avLst/>
          </a:prstGeom>
          <a:ln w="12700" cmpd="sng">
            <a:solidFill>
              <a:schemeClr val="bg1"/>
            </a:solidFill>
            <a:miter lim="400000"/>
          </a:ln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-220194" y="3700412"/>
            <a:ext cx="3672408" cy="152223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Lucida Grande"/>
              <a:buChar char="­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NUMBER OF SUBMISSIONS: </a:t>
            </a:r>
            <a:r>
              <a:rPr lang="pl-PL" sz="1200" dirty="0" smtClean="0">
                <a:solidFill>
                  <a:srgbClr val="FFFF00"/>
                </a:solidFill>
              </a:rPr>
              <a:t>2 575</a:t>
            </a:r>
            <a:endParaRPr lang="pl-PL" sz="1200" dirty="0">
              <a:solidFill>
                <a:srgbClr val="FFFF00"/>
              </a:solidFill>
            </a:endParaRP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APP SESSIONS: </a:t>
            </a:r>
            <a:r>
              <a:rPr lang="pl-PL" sz="1200" dirty="0" smtClean="0">
                <a:solidFill>
                  <a:srgbClr val="FFFF00"/>
                </a:solidFill>
              </a:rPr>
              <a:t>38 356</a:t>
            </a:r>
            <a:endParaRPr lang="pl-PL" sz="1200" dirty="0">
              <a:solidFill>
                <a:srgbClr val="FFFF00"/>
              </a:solidFill>
            </a:endParaRP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AVERAGE TIME SPENT IN APP</a:t>
            </a:r>
            <a:r>
              <a:rPr lang="pl-PL" sz="1200" dirty="0" smtClean="0">
                <a:solidFill>
                  <a:srgbClr val="FFFF00"/>
                </a:solidFill>
              </a:rPr>
              <a:t>: 2:42</a:t>
            </a:r>
            <a:endParaRPr lang="pl-PL" sz="1200" dirty="0">
              <a:solidFill>
                <a:srgbClr val="FFFF0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-21137" y="4431611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2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COOPERATION WITH MEDIA PARTNERS</a:t>
            </a:r>
            <a:endParaRPr lang="en-US" sz="12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80528" y="4760970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prstClr val="white"/>
                </a:solidFill>
                <a:latin typeface="Century Gothic"/>
                <a:cs typeface="Century Gothic"/>
              </a:rPr>
              <a:t>EARNED MEDIA: </a:t>
            </a:r>
            <a:r>
              <a:rPr lang="pl-PL" sz="1200" dirty="0">
                <a:solidFill>
                  <a:srgbClr val="FFFF00"/>
                </a:solidFill>
                <a:latin typeface="Century Gothic"/>
                <a:cs typeface="Century Gothic"/>
              </a:rPr>
              <a:t>OVER 30MM</a:t>
            </a:r>
          </a:p>
        </p:txBody>
      </p:sp>
      <p:pic>
        <p:nvPicPr>
          <p:cNvPr id="36" name="Obraz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131" y="3486218"/>
            <a:ext cx="3118576" cy="166584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3" name="Obraz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43" t="18186" r="25169"/>
          <a:stretch/>
        </p:blipFill>
        <p:spPr>
          <a:xfrm>
            <a:off x="5555355" y="4510512"/>
            <a:ext cx="814826" cy="777917"/>
          </a:xfrm>
          <a:prstGeom prst="rect">
            <a:avLst/>
          </a:prstGeom>
          <a:ln w="12700">
            <a:noFill/>
          </a:ln>
        </p:spPr>
      </p:pic>
      <p:pic>
        <p:nvPicPr>
          <p:cNvPr id="22" name="Obraz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7707" y="3486217"/>
            <a:ext cx="2448228" cy="1634144"/>
          </a:xfrm>
          <a:prstGeom prst="rect">
            <a:avLst/>
          </a:prstGeom>
          <a:ln w="12700" cap="rnd">
            <a:solidFill>
              <a:schemeClr val="bg1"/>
            </a:solidFill>
          </a:ln>
          <a:effectLst/>
        </p:spPr>
      </p:pic>
      <p:pic>
        <p:nvPicPr>
          <p:cNvPr id="20" name="Obraz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027" y="805645"/>
            <a:ext cx="2130908" cy="2658933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40" name="Picture 40" descr="Polan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44256"/>
            <a:ext cx="939580" cy="9395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47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08913" y="167495"/>
            <a:ext cx="7755601" cy="541866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l-PL" sz="2000" dirty="0" smtClean="0">
                <a:solidFill>
                  <a:prstClr val="white"/>
                </a:solidFill>
              </a:rPr>
              <a:t>ROMANIA - 62% PEOPLE CHOOSE PEPSI 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1137" y="1419622"/>
            <a:ext cx="4449121" cy="152223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4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Lucida Grande"/>
              <a:buChar char="­"/>
              <a:defRPr sz="12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10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1050" kern="1200">
                <a:solidFill>
                  <a:srgbClr val="FFFFFF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PERIOD COVERED: </a:t>
            </a:r>
            <a:r>
              <a:rPr lang="pl-PL" sz="1200" b="1" dirty="0" smtClean="0">
                <a:solidFill>
                  <a:srgbClr val="FFFF00"/>
                </a:solidFill>
              </a:rPr>
              <a:t>27.06 – 31.08</a:t>
            </a:r>
          </a:p>
          <a:p>
            <a:pPr marL="0" indent="0">
              <a:buClr>
                <a:srgbClr val="1F497D">
                  <a:lumMod val="40000"/>
                  <a:lumOff val="60000"/>
                </a:srgbClr>
              </a:buClr>
              <a:buFont typeface="Arial"/>
              <a:buNone/>
            </a:pPr>
            <a:r>
              <a:rPr lang="pl-PL" sz="1200" b="1" u="sng" dirty="0" smtClean="0">
                <a:solidFill>
                  <a:srgbClr val="FFFF00"/>
                </a:solidFill>
              </a:rPr>
              <a:t>EVENTS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NO. OF EVENTS:  </a:t>
            </a:r>
            <a:r>
              <a:rPr lang="pl-PL" sz="1200" b="1" dirty="0" smtClean="0">
                <a:solidFill>
                  <a:srgbClr val="FFFF00"/>
                </a:solidFill>
              </a:rPr>
              <a:t>8 CITIES + SEASIDE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NO. OF PARTICIPANTS: </a:t>
            </a:r>
            <a:r>
              <a:rPr lang="pl-PL" b="1" u="sng" dirty="0" smtClean="0">
                <a:solidFill>
                  <a:srgbClr val="FFFF00"/>
                </a:solidFill>
              </a:rPr>
              <a:t>104 000</a:t>
            </a:r>
          </a:p>
          <a:p>
            <a:pPr>
              <a:buClr>
                <a:srgbClr val="1F497D">
                  <a:lumMod val="40000"/>
                  <a:lumOff val="60000"/>
                </a:srgbClr>
              </a:buClr>
            </a:pPr>
            <a:r>
              <a:rPr lang="pl-PL" sz="1200" dirty="0" smtClean="0">
                <a:solidFill>
                  <a:prstClr val="white"/>
                </a:solidFill>
              </a:rPr>
              <a:t>TASTING RESULT: </a:t>
            </a:r>
          </a:p>
          <a:p>
            <a:pPr marL="0" indent="0">
              <a:buClr>
                <a:srgbClr val="1F497D">
                  <a:lumMod val="40000"/>
                  <a:lumOff val="60000"/>
                </a:srgbClr>
              </a:buClr>
              <a:buFont typeface="Arial"/>
              <a:buNone/>
            </a:pPr>
            <a:r>
              <a:rPr lang="pl-PL" b="1" u="sng" dirty="0" smtClean="0">
                <a:solidFill>
                  <a:srgbClr val="FFFF00"/>
                </a:solidFill>
              </a:rPr>
              <a:t>61,9 % PEOPLE CHOOSE PEPSI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495" y="1087868"/>
            <a:ext cx="3225030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TASTE </a:t>
            </a:r>
            <a:r>
              <a:rPr lang="en-US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CHALLENGE:</a:t>
            </a:r>
            <a:endParaRPr lang="en-US" sz="16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09145"/>
            <a:ext cx="2818044" cy="2070289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009145"/>
            <a:ext cx="2680141" cy="207028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369" y="3166619"/>
            <a:ext cx="2695482" cy="19242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4" t="13077" r="16964" b="8269"/>
          <a:stretch/>
        </p:blipFill>
        <p:spPr bwMode="auto">
          <a:xfrm>
            <a:off x="6228184" y="3166619"/>
            <a:ext cx="2818044" cy="1924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" y="3166619"/>
            <a:ext cx="3170587" cy="193131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0" name="Picture 9" descr="http://www.freeflagicons.com/download/?series=glossy_round_icon&amp;country=romania&amp;size=64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8013" y="48552"/>
            <a:ext cx="1385755" cy="10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ACFB6-218A-664D-B025-9B3DBF60AF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08913" y="167495"/>
            <a:ext cx="7755601" cy="541866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pl-PL" sz="2000" dirty="0" smtClean="0">
                <a:solidFill>
                  <a:prstClr val="white"/>
                </a:solidFill>
              </a:rPr>
              <a:t>TASTING SUCCESS IN EER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843558"/>
            <a:ext cx="3707904" cy="3114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5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TASTE CHALLENGE EVALUATION</a:t>
            </a:r>
            <a:r>
              <a:rPr lang="en-US" sz="1600" b="1" dirty="0" smtClean="0">
                <a:solidFill>
                  <a:srgbClr val="1F497D"/>
                </a:solidFill>
                <a:latin typeface="Sofia Pro Black"/>
                <a:cs typeface="Sofia Pro Black"/>
              </a:rPr>
              <a:t>:</a:t>
            </a:r>
            <a:endParaRPr lang="en-US" sz="1600" b="1" dirty="0">
              <a:solidFill>
                <a:srgbClr val="1F497D"/>
              </a:solidFill>
              <a:latin typeface="Sofia Pro Black"/>
              <a:cs typeface="Sofia Pro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3419" y="1155055"/>
            <a:ext cx="49957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u="sng" dirty="0">
                <a:solidFill>
                  <a:srgbClr val="00B050"/>
                </a:solidFill>
              </a:rPr>
              <a:t>WORKED WELL: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prstClr val="white"/>
                </a:solidFill>
              </a:rPr>
              <a:t>PEPSI CHALLENGE IS AN ATTRACTIVE CONCEPT TO ADDRESS SWITCHERS AND HELPS TO CLOSE IMAGE GAP TO CC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prstClr val="white"/>
                </a:solidFill>
              </a:rPr>
              <a:t>CHALLENGE ARENA HELPS TO LINK BTL EVENTS WITH ATL DIGITAL ACTIVITY AND BUILD ENGAGEMENT VIA ULTIMATE EXPERIENCE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prstClr val="white"/>
                </a:solidFill>
              </a:rPr>
              <a:t>EVENTS ARE A GOOD PLACE TO CREATE HIGH QUALITY ALWAYS-ON DIGITAL CONTENT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prstClr val="white"/>
                </a:solidFill>
              </a:rPr>
              <a:t>THANK YOU PHASE HELPED TO ESTABLISH ‚PEPSI </a:t>
            </a:r>
            <a:r>
              <a:rPr lang="pl-PL" sz="1200" dirty="0">
                <a:solidFill>
                  <a:prstClr val="white"/>
                </a:solidFill>
              </a:rPr>
              <a:t>HAS A BETTER </a:t>
            </a:r>
            <a:r>
              <a:rPr lang="pl-PL" sz="1200" dirty="0">
                <a:solidFill>
                  <a:prstClr val="white"/>
                </a:solidFill>
              </a:rPr>
              <a:t>TASTE’</a:t>
            </a:r>
            <a:r>
              <a:rPr lang="pl-PL" sz="1200" dirty="0">
                <a:solidFill>
                  <a:prstClr val="white"/>
                </a:solidFill>
              </a:rPr>
              <a:t> </a:t>
            </a:r>
            <a:r>
              <a:rPr lang="pl-PL" sz="1200" dirty="0">
                <a:solidFill>
                  <a:prstClr val="white"/>
                </a:solidFill>
              </a:rPr>
              <a:t> IN CONSUMERS MINDS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200" dirty="0">
                <a:solidFill>
                  <a:prstClr val="white"/>
                </a:solidFill>
              </a:rPr>
              <a:t>ON TIME EER TOOLKIT DELIVERY AND CLOSE COOPERATION WITH MARKETS CONTRIBUTED TO TIMELY EXECUTION WITH HIGH QUALITY LOCALIZED ASSETS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l-PL" sz="12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1155055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u="sng" dirty="0">
                <a:solidFill>
                  <a:srgbClr val="F79646">
                    <a:lumMod val="75000"/>
                  </a:srgbClr>
                </a:solidFill>
              </a:rPr>
              <a:t>MIXED: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200" dirty="0">
                <a:solidFill>
                  <a:prstClr val="white"/>
                </a:solidFill>
              </a:rPr>
              <a:t>TASTE CHALLENGE TVC DID NOT COMMUNICATE TASTE CHALLENGE EVENTS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200" dirty="0">
                <a:solidFill>
                  <a:prstClr val="white"/>
                </a:solidFill>
              </a:rPr>
              <a:t>NO CENTRAL SS DRIVE PLATFORM THAT WOULD HELP TO CLOSE THE DEAL INSTORE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200" dirty="0">
                <a:solidFill>
                  <a:prstClr val="white"/>
                </a:solidFill>
              </a:rPr>
              <a:t>(RUSSIA, ROMANIA) DIGITAL CONTENT NOT ALWAYS OF HIGH QUALITY LOWERING DIGITAL ENGAGEMENT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200" dirty="0">
                <a:solidFill>
                  <a:prstClr val="white"/>
                </a:solidFill>
              </a:rPr>
              <a:t>ISSUES IN CHANGING THE FORMULA CAUSED DELAYS </a:t>
            </a:r>
          </a:p>
        </p:txBody>
      </p:sp>
      <p:sp>
        <p:nvSpPr>
          <p:cNvPr id="9" name="Rectangle 8"/>
          <p:cNvSpPr/>
          <p:nvPr/>
        </p:nvSpPr>
        <p:spPr>
          <a:xfrm>
            <a:off x="8285" y="3401824"/>
            <a:ext cx="9274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u="sng" dirty="0">
                <a:solidFill>
                  <a:srgbClr val="FFFF00"/>
                </a:solidFill>
              </a:rPr>
              <a:t>CONCLUSIONS:</a:t>
            </a:r>
            <a:endParaRPr lang="pl-PL" sz="1400" b="1" u="sng" dirty="0">
              <a:solidFill>
                <a:srgbClr val="FFFF0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white"/>
                </a:solidFill>
              </a:rPr>
              <a:t>TASTE CHALLENGE AS AN ATTRACTIVE CONCEPT HELPING TO BUILD SOM AND RMS AND CLOSE GAPS TO CC ON </a:t>
            </a:r>
            <a:r>
              <a:rPr lang="pl-PL" sz="1400" dirty="0" err="1">
                <a:solidFill>
                  <a:prstClr val="white"/>
                </a:solidFill>
              </a:rPr>
              <a:t>KPIs</a:t>
            </a:r>
            <a:endParaRPr lang="pl-PL" sz="1400" dirty="0">
              <a:solidFill>
                <a:prstClr val="whit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white"/>
                </a:solidFill>
              </a:rPr>
              <a:t>EVENTS AND SPECIAL ATTRACTIONS (PEPSI ARENA) SHOULD BE USED TO CREAATE BEST ALWAYS-ON DIGITAL CONTENT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white"/>
                </a:solidFill>
              </a:rPr>
              <a:t>TASTE CHALLENGE CAMPAIGN SHOULD END UP WITH THANK YOU PHASE TO ESTABLISH ‚PEPSI HAS A BETTER TASTE’ IN PEOPLE’S MINDS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white"/>
                </a:solidFill>
              </a:rPr>
              <a:t>TVC SHOULD COMMUNICATE CHALLENGE AND INVITE TO EVENTS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pl-PL" sz="1400" dirty="0">
                <a:solidFill>
                  <a:prstClr val="white"/>
                </a:solidFill>
              </a:rPr>
              <a:t>TASTE CHALLENGE PLATFORM SHOULD BE ACCOMPANIATED WITH SS DRIVE MECHANISM TO CLOSE THE DEAL INSTORE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pl-PL" sz="1400" dirty="0">
              <a:solidFill>
                <a:prstClr val="whit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pl-PL" sz="1400" dirty="0">
              <a:solidFill>
                <a:prstClr val="white"/>
              </a:solidFill>
            </a:endParaRPr>
          </a:p>
          <a:p>
            <a:endParaRPr lang="pl-PL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9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555</Words>
  <Application>Microsoft Office PowerPoint</Application>
  <PresentationFormat>On-screen Show (16:9)</PresentationFormat>
  <Paragraphs>82</Paragraphs>
  <Slides>5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Salapatek, Malgorzata {PI}</dc:creator>
  <cp:lastModifiedBy>Salapatek, Malgorzata {PI}</cp:lastModifiedBy>
  <cp:revision>1</cp:revision>
  <dcterms:created xsi:type="dcterms:W3CDTF">2016-05-31T08:23:57Z</dcterms:created>
  <dcterms:modified xsi:type="dcterms:W3CDTF">2016-05-31T08:30:25Z</dcterms:modified>
</cp:coreProperties>
</file>